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2"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9/24/2024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9/24/2024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9/24/2024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9/24/2024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9/24/2024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9/24/2024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9/24/2024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8.xml"/><Relationship Id="rId1" Type="http://schemas.openxmlformats.org/officeDocument/2006/relationships/video" Target="https://www.youtube.com/embed/gmUHEvrpYoU" TargetMode="External"/><Relationship Id="rId5" Type="http://schemas.openxmlformats.org/officeDocument/2006/relationships/image" Target="../media/image16.jpe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 Id="rId5" Type="http://schemas.openxmlformats.org/officeDocument/2006/relationships/image" Target="../media/image5.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234C4-A449-4EF8-9E3C-5D603B8E39FD}"/>
              </a:ext>
            </a:extLst>
          </p:cNvPr>
          <p:cNvSpPr>
            <a:spLocks noGrp="1"/>
          </p:cNvSpPr>
          <p:nvPr>
            <p:ph type="ctrTitle"/>
          </p:nvPr>
        </p:nvSpPr>
        <p:spPr/>
        <p:txBody>
          <a:bodyPr/>
          <a:lstStyle/>
          <a:p>
            <a:r>
              <a:rPr lang="en-US" dirty="0"/>
              <a:t>AI Chatbots – Who’s Behind The Screen?</a:t>
            </a:r>
          </a:p>
        </p:txBody>
      </p:sp>
      <p:sp>
        <p:nvSpPr>
          <p:cNvPr id="3" name="Subtitle 2">
            <a:extLst>
              <a:ext uri="{FF2B5EF4-FFF2-40B4-BE49-F238E27FC236}">
                <a16:creationId xmlns:a16="http://schemas.microsoft.com/office/drawing/2014/main" id="{A94757FF-70C8-4C92-AA94-86CE5B65FCEC}"/>
              </a:ext>
            </a:extLst>
          </p:cNvPr>
          <p:cNvSpPr>
            <a:spLocks noGrp="1"/>
          </p:cNvSpPr>
          <p:nvPr>
            <p:ph type="subTitle" idx="1"/>
          </p:nvPr>
        </p:nvSpPr>
        <p:spPr/>
        <p:txBody>
          <a:bodyPr>
            <a:normAutofit lnSpcReduction="10000"/>
          </a:bodyPr>
          <a:lstStyle/>
          <a:p>
            <a:r>
              <a:rPr lang="en-US" dirty="0"/>
              <a:t>Glenn Hills Middle School</a:t>
            </a:r>
          </a:p>
          <a:p>
            <a:r>
              <a:rPr lang="en-US" dirty="0"/>
              <a:t>Ms. </a:t>
            </a:r>
            <a:r>
              <a:rPr lang="en-US"/>
              <a:t>A. </a:t>
            </a:r>
            <a:r>
              <a:rPr lang="en-US" dirty="0"/>
              <a:t>New, M.Ed., Library Media Specialist</a:t>
            </a:r>
          </a:p>
          <a:p>
            <a:r>
              <a:rPr lang="en-US" dirty="0"/>
              <a:t>Source:  Common Sense Media</a:t>
            </a:r>
          </a:p>
        </p:txBody>
      </p:sp>
      <p:pic>
        <p:nvPicPr>
          <p:cNvPr id="1026" name="Picture 2" descr="Top AI Chatbot Development Solutions ...">
            <a:extLst>
              <a:ext uri="{FF2B5EF4-FFF2-40B4-BE49-F238E27FC236}">
                <a16:creationId xmlns:a16="http://schemas.microsoft.com/office/drawing/2014/main" id="{EFA249AB-A210-4241-A1D3-0AF6A0F273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17703" y="2362200"/>
            <a:ext cx="2143125" cy="21336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Become a Common Sense School | Common Sense Education">
            <a:extLst>
              <a:ext uri="{FF2B5EF4-FFF2-40B4-BE49-F238E27FC236}">
                <a16:creationId xmlns:a16="http://schemas.microsoft.com/office/drawing/2014/main" id="{218D4A5F-49E8-4CB0-9D1E-F3D031A3FD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019" y="191386"/>
            <a:ext cx="2133600" cy="896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289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40" y="2231300"/>
            <a:ext cx="6347638" cy="3873473"/>
          </a:xfrm>
        </p:spPr>
        <p:txBody>
          <a:bodyPr>
            <a:normAutofit/>
          </a:bodyPr>
          <a:lstStyle/>
          <a:p>
            <a:endParaRPr lang="en-US" sz="3200" dirty="0"/>
          </a:p>
          <a:p>
            <a:br>
              <a:rPr lang="en-US" sz="3200" dirty="0"/>
            </a:br>
            <a:endParaRPr lang="en-US" sz="3200" dirty="0"/>
          </a:p>
          <a:p>
            <a:endParaRPr lang="en-US" sz="3200" dirty="0"/>
          </a:p>
        </p:txBody>
      </p:sp>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pic>
        <p:nvPicPr>
          <p:cNvPr id="2" name="Online Media 1">
            <a:hlinkClick r:id="" action="ppaction://media"/>
            <a:extLst>
              <a:ext uri="{FF2B5EF4-FFF2-40B4-BE49-F238E27FC236}">
                <a16:creationId xmlns:a16="http://schemas.microsoft.com/office/drawing/2014/main" id="{7A9CFC3A-C2E9-45C5-8E8D-4ACF017B55AC}"/>
              </a:ext>
            </a:extLst>
          </p:cNvPr>
          <p:cNvPicPr>
            <a:picLocks noRot="1" noChangeAspect="1"/>
          </p:cNvPicPr>
          <p:nvPr>
            <a:videoFile r:link="rId1"/>
          </p:nvPr>
        </p:nvPicPr>
        <p:blipFill>
          <a:blip r:embed="rId4"/>
          <a:stretch>
            <a:fillRect/>
          </a:stretch>
        </p:blipFill>
        <p:spPr>
          <a:xfrm>
            <a:off x="5766390" y="3078791"/>
            <a:ext cx="4572000" cy="2571750"/>
          </a:xfrm>
          <a:prstGeom prst="rect">
            <a:avLst/>
          </a:prstGeom>
        </p:spPr>
      </p:pic>
      <p:pic>
        <p:nvPicPr>
          <p:cNvPr id="7170" name="Picture 2" descr="AI CHATBOT THE FUTURE (English Edition) eBook : Nishad, Rohit :  Amazon.com.mx: Tienda Kindle">
            <a:extLst>
              <a:ext uri="{FF2B5EF4-FFF2-40B4-BE49-F238E27FC236}">
                <a16:creationId xmlns:a16="http://schemas.microsoft.com/office/drawing/2014/main" id="{544BED1F-F458-45BF-8179-42B6454FCA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5450" y="2392325"/>
            <a:ext cx="2981325" cy="354551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806B2C7-0B17-4D08-BC54-5F9537F5F389}"/>
              </a:ext>
            </a:extLst>
          </p:cNvPr>
          <p:cNvSpPr txBox="1"/>
          <p:nvPr/>
        </p:nvSpPr>
        <p:spPr>
          <a:xfrm>
            <a:off x="680321" y="974388"/>
            <a:ext cx="7707944" cy="584775"/>
          </a:xfrm>
          <a:prstGeom prst="rect">
            <a:avLst/>
          </a:prstGeom>
          <a:noFill/>
        </p:spPr>
        <p:txBody>
          <a:bodyPr wrap="none" rtlCol="0">
            <a:spAutoFit/>
          </a:bodyPr>
          <a:lstStyle/>
          <a:p>
            <a:r>
              <a:rPr lang="en-US" sz="3200" dirty="0"/>
              <a:t>Watch The Video, What Are AI Chatbots?</a:t>
            </a:r>
          </a:p>
        </p:txBody>
      </p:sp>
    </p:spTree>
    <p:extLst>
      <p:ext uri="{BB962C8B-B14F-4D97-AF65-F5344CB8AC3E}">
        <p14:creationId xmlns:p14="http://schemas.microsoft.com/office/powerpoint/2010/main" val="21947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40" y="2231300"/>
            <a:ext cx="6347638" cy="3873473"/>
          </a:xfrm>
        </p:spPr>
        <p:txBody>
          <a:bodyPr>
            <a:normAutofit/>
          </a:bodyPr>
          <a:lstStyle/>
          <a:p>
            <a:r>
              <a:rPr lang="en-US" sz="3200" i="1" dirty="0">
                <a:latin typeface="Calibri" panose="020F0502020204030204" pitchFamily="34" charset="0"/>
                <a:cs typeface="Calibri" panose="020F0502020204030204" pitchFamily="34" charset="0"/>
              </a:rPr>
              <a:t>Now that you know what AI chatbots can and can't do, it's important to consider which situations allow AI chatbots to be most helpful, and when might it be important to talk to real humans instead of talking to a machine.</a:t>
            </a:r>
            <a:endParaRPr lang="en-US" sz="3200" dirty="0">
              <a:latin typeface="Calibri" panose="020F0502020204030204" pitchFamily="34" charset="0"/>
              <a:cs typeface="Calibri" panose="020F0502020204030204" pitchFamily="34" charset="0"/>
            </a:endParaRPr>
          </a:p>
        </p:txBody>
      </p:sp>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806B2C7-0B17-4D08-BC54-5F9537F5F389}"/>
              </a:ext>
            </a:extLst>
          </p:cNvPr>
          <p:cNvSpPr txBox="1"/>
          <p:nvPr/>
        </p:nvSpPr>
        <p:spPr>
          <a:xfrm>
            <a:off x="1382847" y="974388"/>
            <a:ext cx="2423036" cy="584775"/>
          </a:xfrm>
          <a:prstGeom prst="rect">
            <a:avLst/>
          </a:prstGeom>
          <a:noFill/>
        </p:spPr>
        <p:txBody>
          <a:bodyPr wrap="none" rtlCol="0">
            <a:spAutoFit/>
          </a:bodyPr>
          <a:lstStyle/>
          <a:p>
            <a:r>
              <a:rPr lang="en-US" sz="3200" dirty="0"/>
              <a:t>In The Know</a:t>
            </a:r>
          </a:p>
        </p:txBody>
      </p:sp>
      <p:pic>
        <p:nvPicPr>
          <p:cNvPr id="8194" name="Picture 2" descr="Olark">
            <a:extLst>
              <a:ext uri="{FF2B5EF4-FFF2-40B4-BE49-F238E27FC236}">
                <a16:creationId xmlns:a16="http://schemas.microsoft.com/office/drawing/2014/main" id="{48D834E1-E6E6-4B42-894C-C6532B8F60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405" y="2421002"/>
            <a:ext cx="4380614" cy="3873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1189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4F0E-74C6-4696-B176-B6716ED11C02}"/>
              </a:ext>
            </a:extLst>
          </p:cNvPr>
          <p:cNvSpPr>
            <a:spLocks noGrp="1"/>
          </p:cNvSpPr>
          <p:nvPr>
            <p:ph type="title"/>
          </p:nvPr>
        </p:nvSpPr>
        <p:spPr/>
        <p:txBody>
          <a:bodyPr/>
          <a:lstStyle/>
          <a:p>
            <a:r>
              <a:rPr lang="en-US" dirty="0"/>
              <a:t>Essential Question</a:t>
            </a:r>
          </a:p>
        </p:txBody>
      </p:sp>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p:txBody>
          <a:bodyPr>
            <a:normAutofit/>
          </a:bodyPr>
          <a:lstStyle/>
          <a:p>
            <a:r>
              <a:rPr lang="en-US" sz="3200" dirty="0"/>
              <a:t>Why are AI chatbots designed to sound so human-like, and how can that impact our everyday lives?</a:t>
            </a:r>
          </a:p>
        </p:txBody>
      </p:sp>
      <p:pic>
        <p:nvPicPr>
          <p:cNvPr id="2050" name="Picture 2" descr="Ai chatbox Icon Pack | Download 20 3D ...">
            <a:extLst>
              <a:ext uri="{FF2B5EF4-FFF2-40B4-BE49-F238E27FC236}">
                <a16:creationId xmlns:a16="http://schemas.microsoft.com/office/drawing/2014/main" id="{7F2B35B3-90EA-43B2-8FF1-ACD00041D9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0885" y="2512074"/>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I For Kids: A Chatbox Exploration">
            <a:extLst>
              <a:ext uri="{FF2B5EF4-FFF2-40B4-BE49-F238E27FC236}">
                <a16:creationId xmlns:a16="http://schemas.microsoft.com/office/drawing/2014/main" id="{C7C15F5F-0C26-4E7C-B93D-3B575CC549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8726" y="2512074"/>
            <a:ext cx="3774558" cy="2143124"/>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ai-chatbox - Oral Health Group">
            <a:extLst>
              <a:ext uri="{FF2B5EF4-FFF2-40B4-BE49-F238E27FC236}">
                <a16:creationId xmlns:a16="http://schemas.microsoft.com/office/drawing/2014/main" id="{8A9E7B6B-613A-4820-9E9B-015738AC72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5887" y="4904266"/>
            <a:ext cx="5348177" cy="179424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0" descr="Become a Common Sense School | Common Sense Education">
            <a:extLst>
              <a:ext uri="{FF2B5EF4-FFF2-40B4-BE49-F238E27FC236}">
                <a16:creationId xmlns:a16="http://schemas.microsoft.com/office/drawing/2014/main" id="{7766ECEF-002D-4344-BCA3-B72452B4D1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78079" y="845634"/>
            <a:ext cx="2133600" cy="896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103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4F0E-74C6-4696-B176-B6716ED11C02}"/>
              </a:ext>
            </a:extLst>
          </p:cNvPr>
          <p:cNvSpPr>
            <a:spLocks noGrp="1"/>
          </p:cNvSpPr>
          <p:nvPr>
            <p:ph type="title"/>
          </p:nvPr>
        </p:nvSpPr>
        <p:spPr/>
        <p:txBody>
          <a:bodyPr/>
          <a:lstStyle/>
          <a:p>
            <a:r>
              <a:rPr lang="en-US" dirty="0"/>
              <a:t>Learning Objectives</a:t>
            </a:r>
          </a:p>
        </p:txBody>
      </p:sp>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39" y="2231300"/>
            <a:ext cx="6826103" cy="3873473"/>
          </a:xfrm>
        </p:spPr>
        <p:txBody>
          <a:bodyPr>
            <a:normAutofit/>
          </a:bodyPr>
          <a:lstStyle/>
          <a:p>
            <a:pPr marL="342900" indent="-342900">
              <a:buFont typeface="Wingdings" panose="05000000000000000000" pitchFamily="2" charset="2"/>
              <a:buChar char="§"/>
            </a:pPr>
            <a:r>
              <a:rPr lang="en-US" sz="2400" dirty="0"/>
              <a:t>Define what AI chatbots are and how they work.</a:t>
            </a:r>
          </a:p>
          <a:p>
            <a:pPr marL="342900" indent="-342900">
              <a:buFont typeface="Wingdings" panose="05000000000000000000" pitchFamily="2" charset="2"/>
              <a:buChar char="§"/>
            </a:pPr>
            <a:r>
              <a:rPr lang="en-US" sz="2400" dirty="0"/>
              <a:t>Understand why AI chatbots are intentionally designed to sound like people.</a:t>
            </a:r>
          </a:p>
          <a:p>
            <a:pPr marL="342900" indent="-342900">
              <a:buFont typeface="Wingdings" panose="05000000000000000000" pitchFamily="2" charset="2"/>
              <a:buChar char="§"/>
            </a:pPr>
            <a:r>
              <a:rPr lang="en-US" sz="2400" dirty="0"/>
              <a:t>Reflect upon the potential impacts of AI chatbots in our lives.</a:t>
            </a:r>
          </a:p>
          <a:p>
            <a:endParaRPr lang="en-US" sz="3200" dirty="0"/>
          </a:p>
        </p:txBody>
      </p:sp>
      <p:pic>
        <p:nvPicPr>
          <p:cNvPr id="3074" name="Picture 2" descr="Bing AI chatbot's 'destructive' rampage ...">
            <a:extLst>
              <a:ext uri="{FF2B5EF4-FFF2-40B4-BE49-F238E27FC236}">
                <a16:creationId xmlns:a16="http://schemas.microsoft.com/office/drawing/2014/main" id="{97B1A8CF-1ECE-43CE-94A2-6684D112CE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7730" y="2466753"/>
            <a:ext cx="4646428" cy="399784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0" descr="Become a Common Sense School | Common Sense Education">
            <a:extLst>
              <a:ext uri="{FF2B5EF4-FFF2-40B4-BE49-F238E27FC236}">
                <a16:creationId xmlns:a16="http://schemas.microsoft.com/office/drawing/2014/main" id="{108CCF81-6203-4547-A215-137ABCBE60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94875" y="845634"/>
            <a:ext cx="2133600" cy="896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4071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4F0E-74C6-4696-B176-B6716ED11C02}"/>
              </a:ext>
            </a:extLst>
          </p:cNvPr>
          <p:cNvSpPr>
            <a:spLocks noGrp="1"/>
          </p:cNvSpPr>
          <p:nvPr>
            <p:ph type="title"/>
          </p:nvPr>
        </p:nvSpPr>
        <p:spPr/>
        <p:txBody>
          <a:bodyPr/>
          <a:lstStyle/>
          <a:p>
            <a:r>
              <a:rPr lang="en-US" dirty="0"/>
              <a:t>Key Vocabulary</a:t>
            </a:r>
          </a:p>
        </p:txBody>
      </p:sp>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39" y="2231300"/>
            <a:ext cx="7293935" cy="3873473"/>
          </a:xfrm>
        </p:spPr>
        <p:txBody>
          <a:bodyPr>
            <a:normAutofit/>
          </a:bodyPr>
          <a:lstStyle/>
          <a:p>
            <a:r>
              <a:rPr lang="en-US" sz="3200" b="1" dirty="0"/>
              <a:t>artificial intelligence (AI) –</a:t>
            </a:r>
            <a:r>
              <a:rPr lang="en-US" sz="3200" dirty="0"/>
              <a:t> a computer program or app that can perform tasks that typically require human intelligence</a:t>
            </a:r>
          </a:p>
          <a:p>
            <a:r>
              <a:rPr lang="en-US" sz="3200" b="1" dirty="0"/>
              <a:t>AI chatbot –</a:t>
            </a:r>
            <a:r>
              <a:rPr lang="en-US" sz="3200" dirty="0"/>
              <a:t> a computer program or app that uses AI technology to respond to what you say in real time</a:t>
            </a:r>
          </a:p>
          <a:p>
            <a:endParaRPr lang="en-US" sz="3200" dirty="0"/>
          </a:p>
        </p:txBody>
      </p:sp>
      <p:pic>
        <p:nvPicPr>
          <p:cNvPr id="6" name="Picture 10" descr="Become a Common Sense School | Common Sense Education">
            <a:extLst>
              <a:ext uri="{FF2B5EF4-FFF2-40B4-BE49-F238E27FC236}">
                <a16:creationId xmlns:a16="http://schemas.microsoft.com/office/drawing/2014/main" id="{0B775DA1-D6B7-4251-ADE2-4D8C5E5F82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45634"/>
            <a:ext cx="2133600" cy="89612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AI Chatbots: Revolutionizing Digital ...">
            <a:extLst>
              <a:ext uri="{FF2B5EF4-FFF2-40B4-BE49-F238E27FC236}">
                <a16:creationId xmlns:a16="http://schemas.microsoft.com/office/drawing/2014/main" id="{D8D0C671-4C28-45F7-86C8-8292DFFF4C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9358" y="2860158"/>
            <a:ext cx="4125432" cy="2907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93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4F0E-74C6-4696-B176-B6716ED11C02}"/>
              </a:ext>
            </a:extLst>
          </p:cNvPr>
          <p:cNvSpPr>
            <a:spLocks noGrp="1"/>
          </p:cNvSpPr>
          <p:nvPr>
            <p:ph type="title"/>
          </p:nvPr>
        </p:nvSpPr>
        <p:spPr/>
        <p:txBody>
          <a:bodyPr/>
          <a:lstStyle/>
          <a:p>
            <a:r>
              <a:rPr lang="en-US" dirty="0"/>
              <a:t>What are AI chatbots?</a:t>
            </a:r>
          </a:p>
        </p:txBody>
      </p:sp>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40" y="2231300"/>
            <a:ext cx="6347638" cy="3873473"/>
          </a:xfrm>
        </p:spPr>
        <p:txBody>
          <a:bodyPr>
            <a:normAutofit fontScale="62500" lnSpcReduction="20000"/>
          </a:bodyPr>
          <a:lstStyle/>
          <a:p>
            <a:endParaRPr lang="en-US" sz="3200" dirty="0"/>
          </a:p>
          <a:p>
            <a:r>
              <a:rPr lang="en-US" sz="4100" dirty="0"/>
              <a:t>Have you ever interacted with Siri or Alexa, or another type of chatbot assistant?</a:t>
            </a:r>
          </a:p>
          <a:p>
            <a:endParaRPr lang="en-US" sz="4100" dirty="0"/>
          </a:p>
          <a:p>
            <a:r>
              <a:rPr lang="en-US" sz="4100" dirty="0"/>
              <a:t>What are other examples of AI chatbots you've come across?</a:t>
            </a:r>
          </a:p>
          <a:p>
            <a:br>
              <a:rPr lang="en-US" sz="4100" dirty="0"/>
            </a:br>
            <a:r>
              <a:rPr lang="en-US" sz="4100" dirty="0"/>
              <a:t>What have you used AI chatbots for?</a:t>
            </a:r>
          </a:p>
          <a:p>
            <a:br>
              <a:rPr lang="en-US" sz="3200" dirty="0"/>
            </a:br>
            <a:endParaRPr lang="en-US" sz="3200" dirty="0"/>
          </a:p>
          <a:p>
            <a:endParaRPr lang="en-US" sz="3200" dirty="0"/>
          </a:p>
        </p:txBody>
      </p:sp>
      <p:pic>
        <p:nvPicPr>
          <p:cNvPr id="5122" name="Picture 2" descr="Siri vs Alexa: What's the Difference ...">
            <a:extLst>
              <a:ext uri="{FF2B5EF4-FFF2-40B4-BE49-F238E27FC236}">
                <a16:creationId xmlns:a16="http://schemas.microsoft.com/office/drawing/2014/main" id="{86660118-C51D-49C5-90CF-042F4A3D4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3462" y="2346168"/>
            <a:ext cx="4388217" cy="192087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AI-News - Episode 3 - with Siri, Alexa ...">
            <a:extLst>
              <a:ext uri="{FF2B5EF4-FFF2-40B4-BE49-F238E27FC236}">
                <a16:creationId xmlns:a16="http://schemas.microsoft.com/office/drawing/2014/main" id="{972D8D5B-BB0D-4C74-982A-D22A132DB3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8335" y="4267044"/>
            <a:ext cx="3827721" cy="199287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685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40" y="2231300"/>
            <a:ext cx="6347638" cy="3873473"/>
          </a:xfrm>
        </p:spPr>
        <p:txBody>
          <a:bodyPr>
            <a:normAutofit/>
          </a:bodyPr>
          <a:lstStyle/>
          <a:p>
            <a:endParaRPr lang="en-US" sz="3200" dirty="0"/>
          </a:p>
          <a:p>
            <a:br>
              <a:rPr lang="en-US" sz="3200" dirty="0"/>
            </a:br>
            <a:endParaRPr lang="en-US" sz="3200" dirty="0"/>
          </a:p>
          <a:p>
            <a:endParaRPr lang="en-US" sz="3200" dirty="0"/>
          </a:p>
        </p:txBody>
      </p:sp>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F10D593-88E9-4752-B40D-94298C5ED34C}"/>
              </a:ext>
            </a:extLst>
          </p:cNvPr>
          <p:cNvSpPr/>
          <p:nvPr/>
        </p:nvSpPr>
        <p:spPr>
          <a:xfrm>
            <a:off x="680320" y="2381992"/>
            <a:ext cx="9792749" cy="3600986"/>
          </a:xfrm>
          <a:prstGeom prst="rect">
            <a:avLst/>
          </a:prstGeom>
        </p:spPr>
        <p:txBody>
          <a:bodyPr wrap="square">
            <a:spAutoFit/>
          </a:bodyPr>
          <a:lstStyle/>
          <a:p>
            <a:r>
              <a:rPr lang="en-US" sz="2800" b="1" dirty="0">
                <a:solidFill>
                  <a:srgbClr val="222222"/>
                </a:solidFill>
                <a:latin typeface="Calibri" panose="020F0502020204030204" pitchFamily="34" charset="0"/>
                <a:cs typeface="Calibri" panose="020F0502020204030204" pitchFamily="34" charset="0"/>
              </a:rPr>
              <a:t>Artificial intelligence</a:t>
            </a:r>
            <a:r>
              <a:rPr lang="en-US" sz="2800" i="1" dirty="0">
                <a:solidFill>
                  <a:srgbClr val="222222"/>
                </a:solidFill>
                <a:latin typeface="Calibri" panose="020F0502020204030204" pitchFamily="34" charset="0"/>
                <a:cs typeface="Calibri" panose="020F0502020204030204" pitchFamily="34" charset="0"/>
              </a:rPr>
              <a:t> is a computer program or app that can perform tasks that typically require human intelligence. And an </a:t>
            </a:r>
            <a:r>
              <a:rPr lang="en-US" sz="2800" b="1" dirty="0">
                <a:solidFill>
                  <a:srgbClr val="222222"/>
                </a:solidFill>
                <a:latin typeface="Calibri" panose="020F0502020204030204" pitchFamily="34" charset="0"/>
                <a:cs typeface="Calibri" panose="020F0502020204030204" pitchFamily="34" charset="0"/>
              </a:rPr>
              <a:t>AI chatbot</a:t>
            </a:r>
            <a:r>
              <a:rPr lang="en-US" sz="2800" dirty="0">
                <a:solidFill>
                  <a:srgbClr val="222222"/>
                </a:solidFill>
                <a:latin typeface="Calibri" panose="020F0502020204030204" pitchFamily="34" charset="0"/>
                <a:cs typeface="Calibri" panose="020F0502020204030204" pitchFamily="34" charset="0"/>
              </a:rPr>
              <a:t> </a:t>
            </a:r>
            <a:r>
              <a:rPr lang="en-US" sz="2800" i="1" dirty="0">
                <a:solidFill>
                  <a:srgbClr val="222222"/>
                </a:solidFill>
                <a:latin typeface="Calibri" panose="020F0502020204030204" pitchFamily="34" charset="0"/>
                <a:cs typeface="Calibri" panose="020F0502020204030204" pitchFamily="34" charset="0"/>
              </a:rPr>
              <a:t>is a computer program or app that uses AI technology to respond to what you say in real time.</a:t>
            </a:r>
          </a:p>
          <a:p>
            <a:endParaRPr lang="en-US" sz="2800" i="1" dirty="0">
              <a:solidFill>
                <a:srgbClr val="222222"/>
              </a:solidFill>
              <a:latin typeface="Calibri" panose="020F0502020204030204" pitchFamily="34" charset="0"/>
              <a:cs typeface="Calibri" panose="020F0502020204030204" pitchFamily="34" charset="0"/>
            </a:endParaRPr>
          </a:p>
          <a:p>
            <a:r>
              <a:rPr lang="en-US" sz="2800" i="1" dirty="0">
                <a:solidFill>
                  <a:schemeClr val="bg1"/>
                </a:solidFill>
                <a:latin typeface="Calibri" panose="020F0502020204030204" pitchFamily="34" charset="0"/>
                <a:cs typeface="Calibri" panose="020F0502020204030204" pitchFamily="34" charset="0"/>
              </a:rPr>
              <a:t>We're going to watch a video that explains why AI chatbots are designed to sound so human-like, and learn how that can impact our everyday lives.</a:t>
            </a:r>
            <a:endParaRPr lang="en-US" sz="2800" dirty="0">
              <a:solidFill>
                <a:schemeClr val="bg1"/>
              </a:solidFill>
              <a:latin typeface="Calibri" panose="020F0502020204030204" pitchFamily="34" charset="0"/>
              <a:cs typeface="Calibri" panose="020F0502020204030204" pitchFamily="34" charset="0"/>
            </a:endParaRPr>
          </a:p>
        </p:txBody>
      </p:sp>
      <p:pic>
        <p:nvPicPr>
          <p:cNvPr id="6150" name="Picture 6" descr="7 of the best AI mental health chatbots ...">
            <a:extLst>
              <a:ext uri="{FF2B5EF4-FFF2-40B4-BE49-F238E27FC236}">
                <a16:creationId xmlns:a16="http://schemas.microsoft.com/office/drawing/2014/main" id="{A243A110-DF3C-4751-9152-2B77BC3D7A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377" y="552401"/>
            <a:ext cx="319087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702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40" y="2462529"/>
            <a:ext cx="6347638" cy="3873473"/>
          </a:xfrm>
        </p:spPr>
        <p:txBody>
          <a:bodyPr>
            <a:normAutofit fontScale="92500" lnSpcReduction="20000"/>
          </a:bodyPr>
          <a:lstStyle/>
          <a:p>
            <a:endParaRPr lang="en-US" sz="3200" dirty="0"/>
          </a:p>
          <a:p>
            <a:r>
              <a:rPr lang="en-US" sz="3200" dirty="0"/>
              <a:t>Before You Watch The Video:</a:t>
            </a:r>
          </a:p>
          <a:p>
            <a:endParaRPr lang="en-US" sz="3200" dirty="0"/>
          </a:p>
          <a:p>
            <a:r>
              <a:rPr lang="en-US" sz="3200" dirty="0"/>
              <a:t>Copy the Designing AI Chatbots Active Viewing Guide onto your notebook paper. Complete the guide as you are watching the video, What Are AI Chatbots?</a:t>
            </a:r>
          </a:p>
          <a:p>
            <a:br>
              <a:rPr lang="en-US" sz="3200" dirty="0"/>
            </a:br>
            <a:endParaRPr lang="en-US" sz="3200" dirty="0"/>
          </a:p>
          <a:p>
            <a:endParaRPr lang="en-US" sz="3200" dirty="0"/>
          </a:p>
        </p:txBody>
      </p:sp>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8396C66-1EF4-4B04-A232-C407C33958F6}"/>
              </a:ext>
            </a:extLst>
          </p:cNvPr>
          <p:cNvSpPr txBox="1"/>
          <p:nvPr/>
        </p:nvSpPr>
        <p:spPr>
          <a:xfrm>
            <a:off x="754912" y="1275907"/>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6FC158B2-D0A4-4706-B8A6-EEE77CACD077}"/>
              </a:ext>
            </a:extLst>
          </p:cNvPr>
          <p:cNvSpPr txBox="1"/>
          <p:nvPr/>
        </p:nvSpPr>
        <p:spPr>
          <a:xfrm>
            <a:off x="2169042" y="1414130"/>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EA563136-5835-4A34-9690-01AD9269744B}"/>
              </a:ext>
            </a:extLst>
          </p:cNvPr>
          <p:cNvSpPr txBox="1"/>
          <p:nvPr/>
        </p:nvSpPr>
        <p:spPr>
          <a:xfrm>
            <a:off x="939643" y="1010093"/>
            <a:ext cx="8132547" cy="584775"/>
          </a:xfrm>
          <a:prstGeom prst="rect">
            <a:avLst/>
          </a:prstGeom>
          <a:noFill/>
        </p:spPr>
        <p:txBody>
          <a:bodyPr wrap="none" rtlCol="0">
            <a:spAutoFit/>
          </a:bodyPr>
          <a:lstStyle/>
          <a:p>
            <a:r>
              <a:rPr lang="en-US" sz="3200" dirty="0"/>
              <a:t>Designing AI Chatbots Active Viewing Guide</a:t>
            </a:r>
          </a:p>
        </p:txBody>
      </p:sp>
      <p:pic>
        <p:nvPicPr>
          <p:cNvPr id="11268" name="Picture 4" descr="Handwriting may boost brain connections that aid memory">
            <a:extLst>
              <a:ext uri="{FF2B5EF4-FFF2-40B4-BE49-F238E27FC236}">
                <a16:creationId xmlns:a16="http://schemas.microsoft.com/office/drawing/2014/main" id="{285B127F-F806-49A3-A0DF-7375A9FE3C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3059" y="2475970"/>
            <a:ext cx="4731489" cy="3873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490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8396C66-1EF4-4B04-A232-C407C33958F6}"/>
              </a:ext>
            </a:extLst>
          </p:cNvPr>
          <p:cNvSpPr txBox="1"/>
          <p:nvPr/>
        </p:nvSpPr>
        <p:spPr>
          <a:xfrm>
            <a:off x="754912" y="1275907"/>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6FC158B2-D0A4-4706-B8A6-EEE77CACD077}"/>
              </a:ext>
            </a:extLst>
          </p:cNvPr>
          <p:cNvSpPr txBox="1"/>
          <p:nvPr/>
        </p:nvSpPr>
        <p:spPr>
          <a:xfrm>
            <a:off x="2169042" y="1414130"/>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EA563136-5835-4A34-9690-01AD9269744B}"/>
              </a:ext>
            </a:extLst>
          </p:cNvPr>
          <p:cNvSpPr txBox="1"/>
          <p:nvPr/>
        </p:nvSpPr>
        <p:spPr>
          <a:xfrm>
            <a:off x="461178" y="991996"/>
            <a:ext cx="8132547" cy="584775"/>
          </a:xfrm>
          <a:prstGeom prst="rect">
            <a:avLst/>
          </a:prstGeom>
          <a:noFill/>
        </p:spPr>
        <p:txBody>
          <a:bodyPr wrap="none" rtlCol="0">
            <a:spAutoFit/>
          </a:bodyPr>
          <a:lstStyle/>
          <a:p>
            <a:r>
              <a:rPr lang="en-US" sz="3200" dirty="0"/>
              <a:t>Designing AI Chatbots Active Viewing Guide</a:t>
            </a:r>
          </a:p>
        </p:txBody>
      </p:sp>
      <p:graphicFrame>
        <p:nvGraphicFramePr>
          <p:cNvPr id="8" name="Table 7">
            <a:extLst>
              <a:ext uri="{FF2B5EF4-FFF2-40B4-BE49-F238E27FC236}">
                <a16:creationId xmlns:a16="http://schemas.microsoft.com/office/drawing/2014/main" id="{6474FD59-7268-48F2-9A16-29B3A6F2317C}"/>
              </a:ext>
            </a:extLst>
          </p:cNvPr>
          <p:cNvGraphicFramePr>
            <a:graphicFrameLocks noGrp="1"/>
          </p:cNvGraphicFramePr>
          <p:nvPr>
            <p:extLst>
              <p:ext uri="{D42A27DB-BD31-4B8C-83A1-F6EECF244321}">
                <p14:modId xmlns:p14="http://schemas.microsoft.com/office/powerpoint/2010/main" val="813511621"/>
              </p:ext>
            </p:extLst>
          </p:nvPr>
        </p:nvGraphicFramePr>
        <p:xfrm>
          <a:off x="373321" y="2292102"/>
          <a:ext cx="11535144" cy="4268185"/>
        </p:xfrm>
        <a:graphic>
          <a:graphicData uri="http://schemas.openxmlformats.org/drawingml/2006/table">
            <a:tbl>
              <a:tblPr firstRow="1" bandRow="1">
                <a:tableStyleId>{5C22544A-7EE6-4342-B048-85BDC9FD1C3A}</a:tableStyleId>
              </a:tblPr>
              <a:tblGrid>
                <a:gridCol w="3845048">
                  <a:extLst>
                    <a:ext uri="{9D8B030D-6E8A-4147-A177-3AD203B41FA5}">
                      <a16:colId xmlns:a16="http://schemas.microsoft.com/office/drawing/2014/main" val="1424797178"/>
                    </a:ext>
                  </a:extLst>
                </a:gridCol>
                <a:gridCol w="3845048">
                  <a:extLst>
                    <a:ext uri="{9D8B030D-6E8A-4147-A177-3AD203B41FA5}">
                      <a16:colId xmlns:a16="http://schemas.microsoft.com/office/drawing/2014/main" val="1835789362"/>
                    </a:ext>
                  </a:extLst>
                </a:gridCol>
                <a:gridCol w="3845048">
                  <a:extLst>
                    <a:ext uri="{9D8B030D-6E8A-4147-A177-3AD203B41FA5}">
                      <a16:colId xmlns:a16="http://schemas.microsoft.com/office/drawing/2014/main" val="444714336"/>
                    </a:ext>
                  </a:extLst>
                </a:gridCol>
              </a:tblGrid>
              <a:tr h="1056046">
                <a:tc>
                  <a:txBody>
                    <a:bodyPr/>
                    <a:lstStyle/>
                    <a:p>
                      <a:endParaRPr lang="en-US" dirty="0"/>
                    </a:p>
                  </a:txBody>
                  <a:tcPr>
                    <a:noFill/>
                  </a:tcPr>
                </a:tc>
                <a:tc>
                  <a:txBody>
                    <a:bodyPr/>
                    <a:lstStyle/>
                    <a:p>
                      <a:pPr algn="ctr"/>
                      <a:r>
                        <a:rPr lang="en-US" dirty="0"/>
                        <a:t>Things I Have Learned</a:t>
                      </a:r>
                    </a:p>
                  </a:txBody>
                  <a:tcPr/>
                </a:tc>
                <a:tc>
                  <a:txBody>
                    <a:bodyPr/>
                    <a:lstStyle/>
                    <a:p>
                      <a:pPr algn="ctr"/>
                      <a:r>
                        <a:rPr lang="en-US" dirty="0"/>
                        <a:t>Things That Puzzle Me, Or Questions I Still Have</a:t>
                      </a:r>
                    </a:p>
                  </a:txBody>
                  <a:tcPr/>
                </a:tc>
                <a:extLst>
                  <a:ext uri="{0D108BD9-81ED-4DB2-BD59-A6C34878D82A}">
                    <a16:rowId xmlns:a16="http://schemas.microsoft.com/office/drawing/2014/main" val="2626518544"/>
                  </a:ext>
                </a:extLst>
              </a:tr>
              <a:tr h="1070713">
                <a:tc>
                  <a:txBody>
                    <a:bodyPr/>
                    <a:lstStyle/>
                    <a:p>
                      <a:r>
                        <a:rPr lang="en-US" dirty="0"/>
                        <a:t>Why Are AI Chatbots Designed To Sound Like People?</a:t>
                      </a:r>
                    </a:p>
                  </a:txBody>
                  <a:tcPr>
                    <a:solidFill>
                      <a:schemeClr val="accent1"/>
                    </a:solidFill>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22783414"/>
                  </a:ext>
                </a:extLst>
              </a:tr>
              <a:tr h="1070713">
                <a:tc>
                  <a:txBody>
                    <a:bodyPr/>
                    <a:lstStyle/>
                    <a:p>
                      <a:r>
                        <a:rPr lang="en-US" dirty="0"/>
                        <a:t>How Do Computer Scientists Make AI Chatbots Sound So Human-Like?</a:t>
                      </a:r>
                    </a:p>
                  </a:txBody>
                  <a:tcPr>
                    <a:solidFill>
                      <a:schemeClr val="accent1"/>
                    </a:solidFill>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09329029"/>
                  </a:ext>
                </a:extLst>
              </a:tr>
              <a:tr h="1070713">
                <a:tc>
                  <a:txBody>
                    <a:bodyPr/>
                    <a:lstStyle/>
                    <a:p>
                      <a:r>
                        <a:rPr lang="en-US" dirty="0"/>
                        <a:t>What Issues Might Arise If AI Chatbots Can Sound Just Like People?</a:t>
                      </a:r>
                    </a:p>
                  </a:txBody>
                  <a:tcPr>
                    <a:solidFill>
                      <a:schemeClr val="accent1"/>
                    </a:solidFill>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519818049"/>
                  </a:ext>
                </a:extLst>
              </a:tr>
            </a:tbl>
          </a:graphicData>
        </a:graphic>
      </p:graphicFrame>
    </p:spTree>
    <p:extLst>
      <p:ext uri="{BB962C8B-B14F-4D97-AF65-F5344CB8AC3E}">
        <p14:creationId xmlns:p14="http://schemas.microsoft.com/office/powerpoint/2010/main" val="125603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8396C66-1EF4-4B04-A232-C407C33958F6}"/>
              </a:ext>
            </a:extLst>
          </p:cNvPr>
          <p:cNvSpPr txBox="1"/>
          <p:nvPr/>
        </p:nvSpPr>
        <p:spPr>
          <a:xfrm>
            <a:off x="754912" y="1275907"/>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6FC158B2-D0A4-4706-B8A6-EEE77CACD077}"/>
              </a:ext>
            </a:extLst>
          </p:cNvPr>
          <p:cNvSpPr txBox="1"/>
          <p:nvPr/>
        </p:nvSpPr>
        <p:spPr>
          <a:xfrm>
            <a:off x="2169042" y="1414130"/>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EA563136-5835-4A34-9690-01AD9269744B}"/>
              </a:ext>
            </a:extLst>
          </p:cNvPr>
          <p:cNvSpPr txBox="1"/>
          <p:nvPr/>
        </p:nvSpPr>
        <p:spPr>
          <a:xfrm>
            <a:off x="461178" y="991996"/>
            <a:ext cx="8132547" cy="584775"/>
          </a:xfrm>
          <a:prstGeom prst="rect">
            <a:avLst/>
          </a:prstGeom>
          <a:noFill/>
        </p:spPr>
        <p:txBody>
          <a:bodyPr wrap="none" rtlCol="0">
            <a:spAutoFit/>
          </a:bodyPr>
          <a:lstStyle/>
          <a:p>
            <a:r>
              <a:rPr lang="en-US" sz="3200" dirty="0"/>
              <a:t>Designing AI Chatbots Active Viewing Guide</a:t>
            </a:r>
          </a:p>
        </p:txBody>
      </p:sp>
      <p:sp>
        <p:nvSpPr>
          <p:cNvPr id="2" name="Rectangle 1">
            <a:extLst>
              <a:ext uri="{FF2B5EF4-FFF2-40B4-BE49-F238E27FC236}">
                <a16:creationId xmlns:a16="http://schemas.microsoft.com/office/drawing/2014/main" id="{9C8EC00B-7E34-41E5-9B20-801F34A8F445}"/>
              </a:ext>
            </a:extLst>
          </p:cNvPr>
          <p:cNvSpPr/>
          <p:nvPr/>
        </p:nvSpPr>
        <p:spPr>
          <a:xfrm>
            <a:off x="232144" y="2072029"/>
            <a:ext cx="11578856" cy="646331"/>
          </a:xfrm>
          <a:prstGeom prst="rect">
            <a:avLst/>
          </a:prstGeom>
        </p:spPr>
        <p:txBody>
          <a:bodyPr wrap="square">
            <a:spAutoFit/>
          </a:bodyPr>
          <a:lstStyle/>
          <a:p>
            <a:pPr>
              <a:spcAft>
                <a:spcPts val="1000"/>
              </a:spcAft>
            </a:pPr>
            <a:r>
              <a:rPr lang="en-US" dirty="0">
                <a:solidFill>
                  <a:srgbClr val="000000"/>
                </a:solidFill>
                <a:latin typeface="Lato"/>
              </a:rPr>
              <a:t>Now that you know all about how AI chatbots are designed, can you tell the difference between a human and an AI chatbot? Circle one response for each question.</a:t>
            </a:r>
            <a:endParaRPr lang="en-US" dirty="0"/>
          </a:p>
        </p:txBody>
      </p:sp>
      <p:graphicFrame>
        <p:nvGraphicFramePr>
          <p:cNvPr id="4" name="Table 3">
            <a:extLst>
              <a:ext uri="{FF2B5EF4-FFF2-40B4-BE49-F238E27FC236}">
                <a16:creationId xmlns:a16="http://schemas.microsoft.com/office/drawing/2014/main" id="{51FA5108-5505-470D-879B-A0A52E2E4040}"/>
              </a:ext>
            </a:extLst>
          </p:cNvPr>
          <p:cNvGraphicFramePr>
            <a:graphicFrameLocks noGrp="1"/>
          </p:cNvGraphicFramePr>
          <p:nvPr>
            <p:extLst>
              <p:ext uri="{D42A27DB-BD31-4B8C-83A1-F6EECF244321}">
                <p14:modId xmlns:p14="http://schemas.microsoft.com/office/powerpoint/2010/main" val="1976407652"/>
              </p:ext>
            </p:extLst>
          </p:nvPr>
        </p:nvGraphicFramePr>
        <p:xfrm>
          <a:off x="461177" y="2771528"/>
          <a:ext cx="11181472" cy="3895090"/>
        </p:xfrm>
        <a:graphic>
          <a:graphicData uri="http://schemas.openxmlformats.org/drawingml/2006/table">
            <a:tbl>
              <a:tblPr firstRow="1" bandRow="1">
                <a:tableStyleId>{5C22544A-7EE6-4342-B048-85BDC9FD1C3A}</a:tableStyleId>
              </a:tblPr>
              <a:tblGrid>
                <a:gridCol w="5418628">
                  <a:extLst>
                    <a:ext uri="{9D8B030D-6E8A-4147-A177-3AD203B41FA5}">
                      <a16:colId xmlns:a16="http://schemas.microsoft.com/office/drawing/2014/main" val="35381902"/>
                    </a:ext>
                  </a:extLst>
                </a:gridCol>
                <a:gridCol w="2211572">
                  <a:extLst>
                    <a:ext uri="{9D8B030D-6E8A-4147-A177-3AD203B41FA5}">
                      <a16:colId xmlns:a16="http://schemas.microsoft.com/office/drawing/2014/main" val="2583634603"/>
                    </a:ext>
                  </a:extLst>
                </a:gridCol>
                <a:gridCol w="1988288">
                  <a:extLst>
                    <a:ext uri="{9D8B030D-6E8A-4147-A177-3AD203B41FA5}">
                      <a16:colId xmlns:a16="http://schemas.microsoft.com/office/drawing/2014/main" val="1367646579"/>
                    </a:ext>
                  </a:extLst>
                </a:gridCol>
                <a:gridCol w="1562984">
                  <a:extLst>
                    <a:ext uri="{9D8B030D-6E8A-4147-A177-3AD203B41FA5}">
                      <a16:colId xmlns:a16="http://schemas.microsoft.com/office/drawing/2014/main" val="339534807"/>
                    </a:ext>
                  </a:extLst>
                </a:gridCol>
              </a:tblGrid>
              <a:tr h="389509">
                <a:tc>
                  <a:txBody>
                    <a:bodyPr/>
                    <a:lstStyle/>
                    <a:p>
                      <a:r>
                        <a:rPr lang="en-US" sz="1600" b="1" i="0" u="none" strike="noStrike" kern="1200" dirty="0">
                          <a:solidFill>
                            <a:schemeClr val="bg1"/>
                          </a:solidFill>
                          <a:effectLst/>
                          <a:latin typeface="+mn-lt"/>
                          <a:ea typeface="+mn-ea"/>
                          <a:cs typeface="+mn-cs"/>
                        </a:rPr>
                        <a:t>1. Can feel emotions:</a:t>
                      </a:r>
                      <a:endParaRPr lang="en-US" sz="1600" dirty="0">
                        <a:solidFill>
                          <a:schemeClr val="bg1"/>
                        </a:solidFill>
                      </a:endParaRPr>
                    </a:p>
                  </a:txBody>
                  <a:tcPr/>
                </a:tc>
                <a:tc>
                  <a:txBody>
                    <a:bodyPr/>
                    <a:lstStyle/>
                    <a:p>
                      <a:pPr algn="ctr" rtl="0" fontAlgn="ctr">
                        <a:spcBef>
                          <a:spcPts val="0"/>
                        </a:spcBef>
                        <a:spcAft>
                          <a:spcPts val="0"/>
                        </a:spcAft>
                      </a:pPr>
                      <a:r>
                        <a:rPr lang="en-US" sz="1600" b="0" i="0" u="none" strike="noStrike" dirty="0">
                          <a:solidFill>
                            <a:srgbClr val="000000"/>
                          </a:solidFill>
                          <a:effectLst/>
                          <a:latin typeface="Lato"/>
                        </a:rPr>
                        <a:t>Humans</a:t>
                      </a:r>
                      <a:endParaRPr lang="en-US" sz="1600" dirty="0">
                        <a:effectLst/>
                      </a:endParaRPr>
                    </a:p>
                  </a:txBody>
                  <a:tcPr marL="63500" marR="63500" marT="63500" marB="63500" anchor="ctr"/>
                </a:tc>
                <a:tc>
                  <a:txBody>
                    <a:bodyPr/>
                    <a:lstStyle/>
                    <a:p>
                      <a:pPr algn="ctr"/>
                      <a:r>
                        <a:rPr lang="en-US" sz="1600" b="0" i="0" u="none" strike="noStrike" dirty="0">
                          <a:solidFill>
                            <a:srgbClr val="000000"/>
                          </a:solidFill>
                          <a:effectLst/>
                          <a:latin typeface="Lato"/>
                        </a:rPr>
                        <a:t>AI Chatbots</a:t>
                      </a:r>
                      <a:endParaRPr lang="en-US" sz="1600" dirty="0"/>
                    </a:p>
                  </a:txBody>
                  <a:tcPr/>
                </a:tc>
                <a:tc>
                  <a:txBody>
                    <a:bodyPr/>
                    <a:lstStyle/>
                    <a:p>
                      <a:pPr algn="ctr"/>
                      <a:r>
                        <a:rPr lang="en-US" sz="1600" b="0" i="0" u="none" strike="noStrike">
                          <a:solidFill>
                            <a:srgbClr val="000000"/>
                          </a:solidFill>
                          <a:effectLst/>
                          <a:latin typeface="Lato"/>
                        </a:rPr>
                        <a:t>Both</a:t>
                      </a:r>
                      <a:endParaRPr lang="en-US" sz="1600" dirty="0"/>
                    </a:p>
                  </a:txBody>
                  <a:tcPr/>
                </a:tc>
                <a:extLst>
                  <a:ext uri="{0D108BD9-81ED-4DB2-BD59-A6C34878D82A}">
                    <a16:rowId xmlns:a16="http://schemas.microsoft.com/office/drawing/2014/main" val="1465617173"/>
                  </a:ext>
                </a:extLst>
              </a:tr>
              <a:tr h="389509">
                <a:tc>
                  <a:txBody>
                    <a:bodyPr/>
                    <a:lstStyle/>
                    <a:p>
                      <a:r>
                        <a:rPr lang="en-US" sz="1600" b="1" i="0" u="none" strike="noStrike" kern="1200" dirty="0">
                          <a:solidFill>
                            <a:schemeClr val="dk1"/>
                          </a:solidFill>
                          <a:effectLst/>
                          <a:latin typeface="+mn-lt"/>
                          <a:ea typeface="+mn-ea"/>
                          <a:cs typeface="+mn-cs"/>
                        </a:rPr>
                        <a:t>2. Needs to eat and sleep:</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dirty="0">
                          <a:solidFill>
                            <a:srgbClr val="000000"/>
                          </a:solidFill>
                          <a:effectLst/>
                          <a:latin typeface="Lato"/>
                        </a:rPr>
                        <a:t>Humans</a:t>
                      </a:r>
                      <a:endParaRPr lang="en-US" sz="1600" dirty="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247374430"/>
                  </a:ext>
                </a:extLst>
              </a:tr>
              <a:tr h="389509">
                <a:tc>
                  <a:txBody>
                    <a:bodyPr/>
                    <a:lstStyle/>
                    <a:p>
                      <a:r>
                        <a:rPr lang="en-US" sz="1600" b="1" i="0" u="none" strike="noStrike" kern="1200" dirty="0">
                          <a:solidFill>
                            <a:schemeClr val="dk1"/>
                          </a:solidFill>
                          <a:effectLst/>
                          <a:latin typeface="+mn-lt"/>
                          <a:ea typeface="+mn-ea"/>
                          <a:cs typeface="+mn-cs"/>
                        </a:rPr>
                        <a:t>3. Can makes mistakes:</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2766415188"/>
                  </a:ext>
                </a:extLst>
              </a:tr>
              <a:tr h="389509">
                <a:tc>
                  <a:txBody>
                    <a:bodyPr/>
                    <a:lstStyle/>
                    <a:p>
                      <a:r>
                        <a:rPr lang="en-US" sz="1600" b="1" i="0" u="none" strike="noStrike" kern="1200" dirty="0">
                          <a:solidFill>
                            <a:schemeClr val="dk1"/>
                          </a:solidFill>
                          <a:effectLst/>
                          <a:latin typeface="+mn-lt"/>
                          <a:ea typeface="+mn-ea"/>
                          <a:cs typeface="+mn-cs"/>
                        </a:rPr>
                        <a:t>4. Can physically feel things, like hunger and pain:</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4088245713"/>
                  </a:ext>
                </a:extLst>
              </a:tr>
              <a:tr h="389509">
                <a:tc>
                  <a:txBody>
                    <a:bodyPr/>
                    <a:lstStyle/>
                    <a:p>
                      <a:r>
                        <a:rPr lang="en-US" sz="1600" b="1" i="0" u="none" strike="noStrike" kern="1200" dirty="0">
                          <a:solidFill>
                            <a:schemeClr val="dk1"/>
                          </a:solidFill>
                          <a:effectLst/>
                          <a:latin typeface="+mn-lt"/>
                          <a:ea typeface="+mn-ea"/>
                          <a:cs typeface="+mn-cs"/>
                        </a:rPr>
                        <a:t>5. Can remember past conversations: </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609424261"/>
                  </a:ext>
                </a:extLst>
              </a:tr>
              <a:tr h="389509">
                <a:tc>
                  <a:txBody>
                    <a:bodyPr/>
                    <a:lstStyle/>
                    <a:p>
                      <a:r>
                        <a:rPr lang="en-US" sz="1600" b="1" i="0" u="none" strike="noStrike" kern="1200" dirty="0">
                          <a:solidFill>
                            <a:schemeClr val="dk1"/>
                          </a:solidFill>
                          <a:effectLst/>
                          <a:latin typeface="+mn-lt"/>
                          <a:ea typeface="+mn-ea"/>
                          <a:cs typeface="+mn-cs"/>
                        </a:rPr>
                        <a:t>6. Can be trained to have a specific personality:</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64113968"/>
                  </a:ext>
                </a:extLst>
              </a:tr>
              <a:tr h="389509">
                <a:tc>
                  <a:txBody>
                    <a:bodyPr/>
                    <a:lstStyle/>
                    <a:p>
                      <a:r>
                        <a:rPr lang="en-US" sz="1600" b="1" i="0" u="none" strike="noStrike" kern="1200" dirty="0">
                          <a:solidFill>
                            <a:schemeClr val="dk1"/>
                          </a:solidFill>
                          <a:effectLst/>
                          <a:latin typeface="+mn-lt"/>
                          <a:ea typeface="+mn-ea"/>
                          <a:cs typeface="+mn-cs"/>
                        </a:rPr>
                        <a:t>7. Can offer a hug:</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1187154713"/>
                  </a:ext>
                </a:extLst>
              </a:tr>
              <a:tr h="389509">
                <a:tc>
                  <a:txBody>
                    <a:bodyPr/>
                    <a:lstStyle/>
                    <a:p>
                      <a:r>
                        <a:rPr lang="en-US" sz="1600" b="1" i="0" u="none" strike="noStrike" kern="1200" dirty="0">
                          <a:solidFill>
                            <a:schemeClr val="dk1"/>
                          </a:solidFill>
                          <a:effectLst/>
                          <a:latin typeface="+mn-lt"/>
                          <a:ea typeface="+mn-ea"/>
                          <a:cs typeface="+mn-cs"/>
                        </a:rPr>
                        <a:t>8. Can be available 24/7 (never needs a break):</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1308001238"/>
                  </a:ext>
                </a:extLst>
              </a:tr>
              <a:tr h="389509">
                <a:tc>
                  <a:txBody>
                    <a:bodyPr/>
                    <a:lstStyle/>
                    <a:p>
                      <a:r>
                        <a:rPr lang="en-US" sz="1600" b="1" i="0" u="none" strike="noStrike" kern="1200" dirty="0">
                          <a:solidFill>
                            <a:schemeClr val="dk1"/>
                          </a:solidFill>
                          <a:effectLst/>
                          <a:latin typeface="+mn-lt"/>
                          <a:ea typeface="+mn-ea"/>
                          <a:cs typeface="+mn-cs"/>
                        </a:rPr>
                        <a:t>9. Can help with homework:</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2216322293"/>
                  </a:ext>
                </a:extLst>
              </a:tr>
              <a:tr h="389509">
                <a:tc>
                  <a:txBody>
                    <a:bodyPr/>
                    <a:lstStyle/>
                    <a:p>
                      <a:r>
                        <a:rPr lang="en-US" sz="1600" b="1" i="0" u="none" strike="noStrike" kern="1200" dirty="0">
                          <a:solidFill>
                            <a:schemeClr val="dk1"/>
                          </a:solidFill>
                          <a:effectLst/>
                          <a:latin typeface="+mn-lt"/>
                          <a:ea typeface="+mn-ea"/>
                          <a:cs typeface="+mn-cs"/>
                        </a:rPr>
                        <a:t>10. Can imitate emotions, like happiness or sadness:</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dirty="0">
                          <a:solidFill>
                            <a:srgbClr val="000000"/>
                          </a:solidFill>
                          <a:effectLst/>
                          <a:latin typeface="Lato"/>
                        </a:rPr>
                        <a:t>Humans</a:t>
                      </a:r>
                      <a:endParaRPr lang="en-US" sz="1600" dirty="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2355244491"/>
                  </a:ext>
                </a:extLst>
              </a:tr>
            </a:tbl>
          </a:graphicData>
        </a:graphic>
      </p:graphicFrame>
    </p:spTree>
    <p:extLst>
      <p:ext uri="{BB962C8B-B14F-4D97-AF65-F5344CB8AC3E}">
        <p14:creationId xmlns:p14="http://schemas.microsoft.com/office/powerpoint/2010/main" val="377145330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202</TotalTime>
  <Words>567</Words>
  <Application>Microsoft Office PowerPoint</Application>
  <PresentationFormat>Widescreen</PresentationFormat>
  <Paragraphs>84</Paragraphs>
  <Slides>11</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Lato</vt:lpstr>
      <vt:lpstr>Trebuchet MS</vt:lpstr>
      <vt:lpstr>Wingdings</vt:lpstr>
      <vt:lpstr>Berlin</vt:lpstr>
      <vt:lpstr>AI Chatbots – Who’s Behind The Screen?</vt:lpstr>
      <vt:lpstr>Essential Question</vt:lpstr>
      <vt:lpstr>Learning Objectives</vt:lpstr>
      <vt:lpstr>Key Vocabulary</vt:lpstr>
      <vt:lpstr>What are AI chatbots?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 Chatbots – Who’s Behind The Screen?</dc:title>
  <dc:creator>New, Valerie</dc:creator>
  <cp:lastModifiedBy>New, Allison</cp:lastModifiedBy>
  <cp:revision>17</cp:revision>
  <dcterms:created xsi:type="dcterms:W3CDTF">2024-09-24T13:16:19Z</dcterms:created>
  <dcterms:modified xsi:type="dcterms:W3CDTF">2024-09-24T17:51:26Z</dcterms:modified>
</cp:coreProperties>
</file>